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29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2" r:id="rId24"/>
    <p:sldId id="283" r:id="rId25"/>
    <p:sldId id="260" r:id="rId26"/>
    <p:sldId id="284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1"/>
    <p:restoredTop sz="84601"/>
  </p:normalViewPr>
  <p:slideViewPr>
    <p:cSldViewPr snapToGrid="0" snapToObjects="1">
      <p:cViewPr varScale="1">
        <p:scale>
          <a:sx n="103" d="100"/>
          <a:sy n="103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CE5C1-E969-1B41-A121-D871077C8015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B3E36-AD77-544F-AD1F-7EAAEE157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some common NLP tasks &amp; how hard you think they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B3E36-AD77-544F-AD1F-7EAAEE157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4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minhpqn/introduction-to-natural-language-processing-67212472" TargetMode="External"/><Relationship Id="rId3" Type="http://schemas.openxmlformats.org/officeDocument/2006/relationships/hyperlink" Target="https://web.stanford.edu/~jurafsky/NLPCourseraSlide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(based heavily on Dr. Pham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Nhat</a:t>
            </a:r>
            <a:r>
              <a:rPr lang="en-US" dirty="0"/>
              <a:t> </a:t>
            </a:r>
            <a:r>
              <a:rPr lang="en-US" dirty="0" smtClean="0"/>
              <a:t>Minh’s 2016 lecture, </a:t>
            </a:r>
            <a:br>
              <a:rPr lang="en-US" dirty="0" smtClean="0"/>
            </a:br>
            <a:r>
              <a:rPr lang="en-US" dirty="0" smtClean="0"/>
              <a:t>“Introduction to Natural Language Processing”)</a:t>
            </a:r>
            <a:endParaRPr lang="en-US" dirty="0"/>
          </a:p>
          <a:p>
            <a:r>
              <a:rPr lang="en-US" dirty="0" smtClean="0"/>
              <a:t>Lecture </a:t>
            </a:r>
            <a:r>
              <a:rPr lang="en-US" dirty="0" smtClean="0"/>
              <a:t>3</a:t>
            </a:r>
          </a:p>
          <a:p>
            <a:r>
              <a:rPr lang="en-US" dirty="0" smtClean="0"/>
              <a:t>CSCI 8360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119016"/>
          </a:xfrm>
        </p:spPr>
        <p:txBody>
          <a:bodyPr/>
          <a:lstStyle/>
          <a:p>
            <a:r>
              <a:rPr lang="en-US" dirty="0" smtClean="0"/>
              <a:t>In some languages, there’s no space between words, or a word may contain smaller symbols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such cases, word segmentation is the first step in any NLP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99" y="3443184"/>
            <a:ext cx="8026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74631"/>
          </a:xfrm>
        </p:spPr>
        <p:txBody>
          <a:bodyPr/>
          <a:lstStyle/>
          <a:p>
            <a:r>
              <a:rPr lang="en-US" dirty="0" smtClean="0"/>
              <a:t>A possible solution is </a:t>
            </a:r>
            <a:r>
              <a:rPr lang="en-US" b="1" dirty="0" smtClean="0"/>
              <a:t>maximum matching</a:t>
            </a:r>
            <a:endParaRPr lang="en-US" dirty="0" smtClean="0"/>
          </a:p>
          <a:p>
            <a:pPr lvl="1"/>
            <a:r>
              <a:rPr lang="en-US" dirty="0"/>
              <a:t>Start by pointing at the beginning of a string, then choose the longest word in the the dictionary that matches the input at the current </a:t>
            </a:r>
            <a:r>
              <a:rPr lang="en-US" dirty="0" smtClean="0"/>
              <a:t>position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err="1"/>
              <a:t>Maxmatching</a:t>
            </a:r>
            <a:r>
              <a:rPr lang="en-US" dirty="0"/>
              <a:t> </a:t>
            </a:r>
            <a:r>
              <a:rPr lang="en-US" dirty="0" smtClean="0"/>
              <a:t>can’t deal </a:t>
            </a:r>
            <a:r>
              <a:rPr lang="en-US" dirty="0"/>
              <a:t>with unknown words </a:t>
            </a:r>
            <a:endParaRPr lang="en-US" dirty="0"/>
          </a:p>
          <a:p>
            <a:pPr lvl="1"/>
            <a:r>
              <a:rPr lang="en-US" dirty="0"/>
              <a:t>Dependency between words in the same sentences is not exploited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604820"/>
            <a:ext cx="7785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successful word segmentation tools are based on ML techniques</a:t>
            </a:r>
          </a:p>
          <a:p>
            <a:r>
              <a:rPr lang="en-US" dirty="0" smtClean="0"/>
              <a:t>Word segmentation tools obtain a high accuracy</a:t>
            </a:r>
          </a:p>
          <a:p>
            <a:pPr lvl="1"/>
            <a:r>
              <a:rPr lang="en-US" dirty="0" err="1"/>
              <a:t>vn.vitk</a:t>
            </a:r>
            <a:r>
              <a:rPr lang="en-US" dirty="0"/>
              <a:t>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phuonglh</a:t>
            </a:r>
            <a:r>
              <a:rPr lang="en-US" dirty="0"/>
              <a:t>/</a:t>
            </a:r>
            <a:r>
              <a:rPr lang="en-US" dirty="0" err="1"/>
              <a:t>vn.vitk</a:t>
            </a:r>
            <a:r>
              <a:rPr lang="en-US" dirty="0"/>
              <a:t>) obtained </a:t>
            </a:r>
            <a:r>
              <a:rPr lang="en-US" b="1" dirty="0"/>
              <a:t>97% accuracy </a:t>
            </a:r>
            <a:r>
              <a:rPr lang="en-US" dirty="0"/>
              <a:t>on test data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 necessarily a problem with whitespace-delimited languages (like English) but still have corner cases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4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in a sentence can be classified in to classes, such as verbs, </a:t>
            </a:r>
            <a:r>
              <a:rPr lang="en-US" dirty="0" smtClean="0"/>
              <a:t> adjectives</a:t>
            </a:r>
            <a:r>
              <a:rPr lang="en-US" dirty="0"/>
              <a:t>, nouns,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US" dirty="0"/>
          </a:p>
          <a:p>
            <a:r>
              <a:rPr lang="en-US" i="1" dirty="0"/>
              <a:t>POS Tagging </a:t>
            </a:r>
            <a:r>
              <a:rPr lang="en-US" dirty="0"/>
              <a:t>is a process of tagging words in a sentences to particular part-of-speech, based on: </a:t>
            </a:r>
            <a:endParaRPr lang="en-US" dirty="0" smtClean="0"/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Context</a:t>
            </a:r>
          </a:p>
          <a:p>
            <a:r>
              <a:rPr lang="en-US" i="1" dirty="0"/>
              <a:t>The/DT grand/JJ jury/NN commented/VBD on/IN a/DT number/NN of/IN other/JJ topics/NNS ./. 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NLP problems can be viewed as sequence labeling </a:t>
            </a:r>
            <a:endParaRPr lang="en-US" dirty="0"/>
          </a:p>
          <a:p>
            <a:r>
              <a:rPr lang="en-US" dirty="0"/>
              <a:t>Each token in a sequence is assigned a </a:t>
            </a:r>
            <a:r>
              <a:rPr lang="en-US" dirty="0" smtClean="0"/>
              <a:t>label</a:t>
            </a:r>
            <a:endParaRPr lang="en-US" dirty="0"/>
          </a:p>
          <a:p>
            <a:r>
              <a:rPr lang="en-US" dirty="0"/>
              <a:t>Labels of tokens are dependent on the labels of other tokens in the sequence, particularly their </a:t>
            </a:r>
            <a:r>
              <a:rPr lang="en-US" dirty="0" smtClean="0"/>
              <a:t>neighbors</a:t>
            </a:r>
            <a:endParaRPr lang="en-US" dirty="0"/>
          </a:p>
          <a:p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4278910"/>
            <a:ext cx="7886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probabilities of pairs (token sequences, tag sequences) from annotated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Exploit </a:t>
            </a:r>
            <a:r>
              <a:rPr lang="en-US" dirty="0"/>
              <a:t>dependency between tokens </a:t>
            </a:r>
            <a:endParaRPr lang="en-US" dirty="0" smtClean="0"/>
          </a:p>
          <a:p>
            <a:r>
              <a:rPr lang="en-US" dirty="0" smtClean="0"/>
              <a:t>Typical </a:t>
            </a:r>
            <a:r>
              <a:rPr lang="en-US" dirty="0"/>
              <a:t>sequence models </a:t>
            </a:r>
            <a:endParaRPr lang="en-US" dirty="0" smtClean="0"/>
          </a:p>
          <a:p>
            <a:pPr lvl="1"/>
            <a:r>
              <a:rPr lang="en-US" dirty="0" smtClean="0"/>
              <a:t>Hidden </a:t>
            </a:r>
            <a:r>
              <a:rPr lang="en-US" dirty="0"/>
              <a:t>Markov Models (HMMs) </a:t>
            </a:r>
            <a:endParaRPr lang="en-US" dirty="0" smtClean="0"/>
          </a:p>
          <a:p>
            <a:pPr lvl="1"/>
            <a:r>
              <a:rPr lang="en-US" dirty="0" smtClean="0"/>
              <a:t>Conditional </a:t>
            </a:r>
            <a:r>
              <a:rPr lang="en-US" dirty="0"/>
              <a:t>Random Fields (CRF)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</a:t>
            </a:r>
            <a:r>
              <a:rPr lang="en-US" dirty="0" smtClean="0"/>
              <a:t>recognizing </a:t>
            </a:r>
            <a:r>
              <a:rPr lang="en-US" dirty="0"/>
              <a:t>a sentence and assigning a syntactic structure to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/>
              <a:t>An important task in NLP with many applications </a:t>
            </a:r>
            <a:endParaRPr lang="en-US" dirty="0" smtClean="0"/>
          </a:p>
          <a:p>
            <a:pPr lvl="1"/>
            <a:r>
              <a:rPr lang="en-US" dirty="0" smtClean="0"/>
              <a:t>Intermediate </a:t>
            </a:r>
            <a:r>
              <a:rPr lang="en-US" dirty="0"/>
              <a:t>stage of representation for semantic analysis </a:t>
            </a:r>
            <a:endParaRPr lang="en-US" dirty="0" smtClean="0"/>
          </a:p>
          <a:p>
            <a:pPr lvl="1"/>
            <a:r>
              <a:rPr lang="en-US" dirty="0" smtClean="0"/>
              <a:t>Play </a:t>
            </a:r>
            <a:r>
              <a:rPr lang="en-US" dirty="0"/>
              <a:t>an important role in applications like question answering and information extraction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i="1" dirty="0"/>
              <a:t>What books were written by British women authors before 1800?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5" y="2304077"/>
            <a:ext cx="8036049" cy="44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Syntax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Top-down parsing </a:t>
            </a:r>
            <a:endParaRPr lang="en-US" dirty="0"/>
          </a:p>
          <a:p>
            <a:r>
              <a:rPr lang="en-US" dirty="0"/>
              <a:t>Bottom-up parsing </a:t>
            </a:r>
            <a:endParaRPr lang="en-US" dirty="0"/>
          </a:p>
          <a:p>
            <a:r>
              <a:rPr lang="en-US" dirty="0"/>
              <a:t>Dynamic programming methods </a:t>
            </a:r>
            <a:endParaRPr lang="en-US" dirty="0" smtClean="0"/>
          </a:p>
          <a:p>
            <a:pPr lvl="1"/>
            <a:r>
              <a:rPr lang="en-US" dirty="0" smtClean="0"/>
              <a:t>CYK algorithm</a:t>
            </a:r>
          </a:p>
          <a:p>
            <a:pPr lvl="1"/>
            <a:r>
              <a:rPr lang="en-US" dirty="0" err="1" smtClean="0"/>
              <a:t>Earley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Chart </a:t>
            </a:r>
            <a:r>
              <a:rPr lang="en-US" dirty="0"/>
              <a:t>parsing </a:t>
            </a:r>
            <a:endParaRPr lang="en-US" dirty="0"/>
          </a:p>
          <a:p>
            <a:r>
              <a:rPr lang="en-US" dirty="0"/>
              <a:t>Probabilistic Context-Free Grammars (PCFG) </a:t>
            </a:r>
            <a:endParaRPr lang="en-US" dirty="0" smtClean="0"/>
          </a:p>
          <a:p>
            <a:pPr lvl="1"/>
            <a:r>
              <a:rPr lang="en-US" dirty="0" smtClean="0"/>
              <a:t>Assign </a:t>
            </a:r>
            <a:r>
              <a:rPr lang="en-US" i="1" dirty="0"/>
              <a:t>probabilities </a:t>
            </a:r>
            <a:r>
              <a:rPr lang="en-US" dirty="0"/>
              <a:t>for derivations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levels</a:t>
            </a:r>
            <a:endParaRPr lang="en-US" dirty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Lexical semantics </a:t>
            </a:r>
            <a:endParaRPr lang="en-US" dirty="0" smtClean="0"/>
          </a:p>
          <a:p>
            <a:pPr lvl="1"/>
            <a:r>
              <a:rPr lang="en-US" dirty="0" smtClean="0"/>
              <a:t>Representing </a:t>
            </a:r>
            <a:r>
              <a:rPr lang="en-US" dirty="0"/>
              <a:t>meaning of words </a:t>
            </a:r>
            <a:endParaRPr lang="en-US" dirty="0" smtClean="0"/>
          </a:p>
          <a:p>
            <a:pPr lvl="1"/>
            <a:r>
              <a:rPr lang="en-US" dirty="0" smtClean="0"/>
              <a:t>Word </a:t>
            </a:r>
            <a:r>
              <a:rPr lang="en-US" dirty="0"/>
              <a:t>sense disambiguation (e.g., word </a:t>
            </a:r>
            <a:r>
              <a:rPr lang="en-US" i="1" dirty="0"/>
              <a:t>bank</a:t>
            </a:r>
            <a:r>
              <a:rPr lang="en-US" dirty="0"/>
              <a:t>)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Compositional </a:t>
            </a:r>
            <a:r>
              <a:rPr lang="en-US" dirty="0"/>
              <a:t>semantics 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words combined to form a larger meaning.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“natural language processing”</a:t>
            </a:r>
            <a:endParaRPr lang="en-US" dirty="0"/>
          </a:p>
        </p:txBody>
      </p:sp>
      <p:pic>
        <p:nvPicPr>
          <p:cNvPr id="1026" name="Picture 2" descr="age2image38044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31" y="2326947"/>
            <a:ext cx="40481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2image3805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72" y="2326947"/>
            <a:ext cx="45148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2image38033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238" y="3598534"/>
            <a:ext cx="2057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59" y="4030746"/>
            <a:ext cx="5699001" cy="25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 smtClean="0"/>
              <a:t>Bag-of-words</a:t>
            </a:r>
          </a:p>
          <a:p>
            <a:pPr lvl="1"/>
            <a:r>
              <a:rPr lang="en-US" dirty="0" smtClean="0"/>
              <a:t>Word order doesn’t matter, only word frequency</a:t>
            </a:r>
          </a:p>
          <a:p>
            <a:pPr lvl="1"/>
            <a:r>
              <a:rPr lang="en-US" dirty="0" smtClean="0"/>
              <a:t>Works surprisingly well in practice (e.g., Naïve Bayes)</a:t>
            </a:r>
          </a:p>
          <a:p>
            <a:pPr lvl="1"/>
            <a:r>
              <a:rPr lang="en-US" dirty="0" smtClean="0"/>
              <a:t>Fails hilariously at times (word order </a:t>
            </a:r>
            <a:r>
              <a:rPr lang="en-US" i="1" dirty="0" smtClean="0"/>
              <a:t>does </a:t>
            </a:r>
            <a:r>
              <a:rPr lang="en-US" dirty="0" smtClean="0"/>
              <a:t>matter, stop words,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910" y="2638044"/>
            <a:ext cx="5770775" cy="27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 smtClean="0"/>
              <a:t>TF-IDF</a:t>
            </a:r>
          </a:p>
          <a:p>
            <a:pPr lvl="1"/>
            <a:r>
              <a:rPr lang="en-US" dirty="0" smtClean="0"/>
              <a:t>Slight modification on standard bag-of-words</a:t>
            </a:r>
          </a:p>
          <a:p>
            <a:pPr lvl="1"/>
            <a:r>
              <a:rPr lang="en-US" dirty="0" smtClean="0"/>
              <a:t>Includes an </a:t>
            </a:r>
            <a:r>
              <a:rPr lang="en-US" i="1" dirty="0" smtClean="0"/>
              <a:t>inverse document frequency</a:t>
            </a:r>
            <a:r>
              <a:rPr lang="en-US" dirty="0" smtClean="0"/>
              <a:t> term to offset effects of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1"/>
            <a:r>
              <a:rPr lang="en-US" dirty="0" smtClean="0"/>
              <a:t>Works even better in practice</a:t>
            </a:r>
          </a:p>
          <a:p>
            <a:pPr lvl="1"/>
            <a:r>
              <a:rPr lang="en-US" dirty="0" smtClean="0"/>
              <a:t>Term counts are now document-specific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29" y="2638044"/>
            <a:ext cx="4051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 smtClean="0"/>
              <a:t>Latent Semantic Analysis (LSA)</a:t>
            </a:r>
          </a:p>
          <a:p>
            <a:pPr lvl="1"/>
            <a:r>
              <a:rPr lang="en-US" dirty="0" smtClean="0"/>
              <a:t>Basically matrix factorization of term frequencies</a:t>
            </a:r>
          </a:p>
          <a:p>
            <a:pPr lvl="1"/>
            <a:r>
              <a:rPr lang="en-US" dirty="0" smtClean="0"/>
              <a:t>Pulls out semantic “concepts” present in the documents</a:t>
            </a:r>
          </a:p>
          <a:p>
            <a:pPr lvl="1"/>
            <a:r>
              <a:rPr lang="en-US" dirty="0" smtClean="0"/>
              <a:t>Sometimes “concepts” defy intuitive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41" y="2386940"/>
            <a:ext cx="5704742" cy="43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3968773" cy="3101983"/>
          </a:xfrm>
        </p:spPr>
        <p:txBody>
          <a:bodyPr/>
          <a:lstStyle/>
          <a:p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(LDA)</a:t>
            </a:r>
          </a:p>
          <a:p>
            <a:pPr lvl="1"/>
            <a:r>
              <a:rPr lang="en-US" dirty="0" smtClean="0"/>
              <a:t>Explicitly models topic distributions even within the same document</a:t>
            </a:r>
          </a:p>
          <a:p>
            <a:pPr lvl="1"/>
            <a:r>
              <a:rPr lang="en-US" dirty="0" smtClean="0"/>
              <a:t>Generative model that can “simulate” documents belonging to a single topic</a:t>
            </a:r>
          </a:p>
          <a:p>
            <a:pPr lvl="1"/>
            <a:r>
              <a:rPr lang="en-US" dirty="0" smtClean="0"/>
              <a:t>Really hard to train</a:t>
            </a:r>
          </a:p>
          <a:p>
            <a:pPr lvl="1"/>
            <a:r>
              <a:rPr lang="en-US" dirty="0" smtClean="0"/>
              <a:t>Topics again defy intuitive interpretation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13" y="2731325"/>
            <a:ext cx="5705026" cy="31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Analysis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8" y="2638044"/>
            <a:ext cx="3473118" cy="3620252"/>
          </a:xfrm>
        </p:spPr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lvl="1"/>
            <a:r>
              <a:rPr lang="en-US" dirty="0" smtClean="0"/>
              <a:t>word2vec, doc2vec, </a:t>
            </a:r>
            <a:r>
              <a:rPr lang="en-US" dirty="0" err="1" smtClean="0"/>
              <a:t>GloVe</a:t>
            </a:r>
            <a:endParaRPr lang="en-US" dirty="0" smtClean="0"/>
          </a:p>
          <a:p>
            <a:pPr lvl="1"/>
            <a:r>
              <a:rPr lang="en-US" dirty="0" smtClean="0"/>
              <a:t>Build a vector representation of a word</a:t>
            </a:r>
          </a:p>
          <a:p>
            <a:pPr lvl="1"/>
            <a:r>
              <a:rPr lang="en-US" dirty="0" smtClean="0"/>
              <a:t>Define it by its </a:t>
            </a:r>
            <a:r>
              <a:rPr lang="en-US" i="1" dirty="0" smtClean="0"/>
              <a:t>context</a:t>
            </a:r>
            <a:r>
              <a:rPr lang="en-US" dirty="0" smtClean="0"/>
              <a:t> (neighboring words)</a:t>
            </a:r>
          </a:p>
          <a:p>
            <a:pPr lvl="1"/>
            <a:r>
              <a:rPr lang="en-US" dirty="0" smtClean="0"/>
              <a:t>Can perform “word algebra”</a:t>
            </a:r>
          </a:p>
          <a:p>
            <a:pPr lvl="1"/>
            <a:r>
              <a:rPr lang="en-US" dirty="0" err="1" smtClean="0"/>
              <a:t>Embeddings</a:t>
            </a:r>
            <a:r>
              <a:rPr lang="en-US" dirty="0" smtClean="0"/>
              <a:t> dependent on corpus used to train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255" y="2638044"/>
            <a:ext cx="6392741" cy="22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>
            <a:normAutofit/>
          </a:bodyPr>
          <a:lstStyle/>
          <a:p>
            <a:r>
              <a:rPr lang="en-US" dirty="0" smtClean="0"/>
              <a:t>Out now! Check it out (links on </a:t>
            </a:r>
            <a:r>
              <a:rPr lang="en-US" dirty="0" err="1" smtClean="0"/>
              <a:t>AutoLab</a:t>
            </a:r>
            <a:r>
              <a:rPr lang="en-US" dirty="0" smtClean="0"/>
              <a:t> and the course website)</a:t>
            </a:r>
          </a:p>
          <a:p>
            <a:r>
              <a:rPr lang="en-US" dirty="0" smtClean="0"/>
              <a:t>Due </a:t>
            </a:r>
            <a:r>
              <a:rPr lang="en-US" b="1" dirty="0" smtClean="0"/>
              <a:t>Tuesday, January 16 at 11:59pm</a:t>
            </a:r>
          </a:p>
          <a:p>
            <a:r>
              <a:rPr lang="en-US" dirty="0" smtClean="0"/>
              <a:t>Can’t use </a:t>
            </a:r>
            <a:r>
              <a:rPr lang="en-US" dirty="0" err="1" smtClean="0"/>
              <a:t>nltk</a:t>
            </a:r>
            <a:r>
              <a:rPr lang="en-US" dirty="0" smtClean="0"/>
              <a:t>, breeze, or other NLP-specific packages</a:t>
            </a:r>
          </a:p>
          <a:p>
            <a:pPr lvl="1"/>
            <a:r>
              <a:rPr lang="en-US" dirty="0" smtClean="0"/>
              <a:t>Really, you won’t need them</a:t>
            </a:r>
          </a:p>
          <a:p>
            <a:r>
              <a:rPr lang="en-US" dirty="0" smtClean="0"/>
              <a:t>Spark &amp; “NLP”</a:t>
            </a:r>
          </a:p>
          <a:p>
            <a:pPr lvl="1"/>
            <a:r>
              <a:rPr lang="en-US" dirty="0" smtClean="0"/>
              <a:t>Count words in documents (term frequencies)</a:t>
            </a:r>
          </a:p>
          <a:p>
            <a:pPr lvl="1"/>
            <a:r>
              <a:rPr lang="en-US" dirty="0" smtClean="0"/>
              <a:t>Incorporate </a:t>
            </a:r>
            <a:r>
              <a:rPr lang="en-US" dirty="0" err="1" smtClean="0"/>
              <a:t>stopword</a:t>
            </a:r>
            <a:r>
              <a:rPr lang="en-US" dirty="0" smtClean="0"/>
              <a:t> filtering (will </a:t>
            </a:r>
            <a:r>
              <a:rPr lang="en-US" b="1" dirty="0" smtClean="0"/>
              <a:t>need</a:t>
            </a:r>
            <a:r>
              <a:rPr lang="en-US" dirty="0" smtClean="0"/>
              <a:t> broadcast variables for this)</a:t>
            </a:r>
          </a:p>
          <a:p>
            <a:pPr lvl="1"/>
            <a:r>
              <a:rPr lang="en-US" dirty="0" smtClean="0"/>
              <a:t>Truncate out punctuation</a:t>
            </a:r>
          </a:p>
          <a:p>
            <a:pPr lvl="1"/>
            <a:r>
              <a:rPr lang="en-US" dirty="0" smtClean="0"/>
              <a:t>Implement TF-IDF for improved word counting</a:t>
            </a:r>
          </a:p>
        </p:txBody>
      </p:sp>
    </p:spTree>
    <p:extLst>
      <p:ext uri="{BB962C8B-B14F-4D97-AF65-F5344CB8AC3E}">
        <p14:creationId xmlns:p14="http://schemas.microsoft.com/office/powerpoint/2010/main" val="149563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>
            <a:normAutofit/>
          </a:bodyPr>
          <a:lstStyle/>
          <a:p>
            <a:r>
              <a:rPr lang="en-US" b="1" dirty="0" smtClean="0"/>
              <a:t>Pay attention to the requirements of the deliverables</a:t>
            </a:r>
          </a:p>
          <a:p>
            <a:pPr lvl="1"/>
            <a:r>
              <a:rPr lang="en-US" dirty="0" smtClean="0"/>
              <a:t>Incorrectly-named or formatted JSON files will cause </a:t>
            </a:r>
            <a:r>
              <a:rPr lang="en-US" dirty="0" err="1" smtClean="0"/>
              <a:t>autograder</a:t>
            </a:r>
            <a:r>
              <a:rPr lang="en-US" dirty="0" smtClean="0"/>
              <a:t> to fail</a:t>
            </a:r>
          </a:p>
          <a:p>
            <a:pPr lvl="1"/>
            <a:r>
              <a:rPr lang="en-US" dirty="0" smtClean="0"/>
              <a:t>Name GitHub repo correctly</a:t>
            </a:r>
          </a:p>
          <a:p>
            <a:pPr lvl="1"/>
            <a:r>
              <a:rPr lang="en-US" dirty="0" smtClean="0"/>
              <a:t>Include README and CONTRIBUTORS files</a:t>
            </a:r>
          </a:p>
          <a:p>
            <a:pPr lvl="1"/>
            <a:r>
              <a:rPr lang="en-US" dirty="0" smtClean="0"/>
              <a:t>Practice using </a:t>
            </a:r>
            <a:r>
              <a:rPr lang="en-US" dirty="0" err="1" smtClean="0"/>
              <a:t>git</a:t>
            </a:r>
            <a:r>
              <a:rPr lang="en-US" dirty="0" smtClean="0"/>
              <a:t> (commit, push, branch, merge) and GitHub functionality (issues, milestones, pull requests)</a:t>
            </a:r>
          </a:p>
        </p:txBody>
      </p:sp>
    </p:spTree>
    <p:extLst>
      <p:ext uri="{BB962C8B-B14F-4D97-AF65-F5344CB8AC3E}">
        <p14:creationId xmlns:p14="http://schemas.microsoft.com/office/powerpoint/2010/main" val="4971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“Introduction </a:t>
            </a:r>
            <a:r>
              <a:rPr lang="en-US" dirty="0"/>
              <a:t>to natural language processing”,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www.slideshare.net/minhpqn/introduction-to-natural-language-processing-67212472</a:t>
            </a:r>
            <a:r>
              <a:rPr lang="en-US" dirty="0" smtClean="0"/>
              <a:t> </a:t>
            </a:r>
          </a:p>
          <a:p>
            <a:r>
              <a:rPr lang="en-US" dirty="0"/>
              <a:t>NLP slides from Stanford Coursera course </a:t>
            </a:r>
            <a:r>
              <a:rPr lang="en-US" dirty="0">
                <a:hlinkClick r:id="rId3"/>
              </a:rPr>
              <a:t>https://web.stanford.edu/~</a:t>
            </a:r>
            <a:r>
              <a:rPr lang="en-US" dirty="0" smtClean="0">
                <a:hlinkClick r:id="rId3"/>
              </a:rPr>
              <a:t>jurafsky/NLPCourseraSlides.html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field of computer science, artificial intelligence, and computational linguistics </a:t>
            </a:r>
            <a:endParaRPr lang="en-US" dirty="0" smtClean="0"/>
          </a:p>
          <a:p>
            <a:r>
              <a:rPr lang="en-US" dirty="0"/>
              <a:t>To get computers to perform useful tasks involving human languages </a:t>
            </a:r>
            <a:endParaRPr lang="en-US" dirty="0" smtClean="0"/>
          </a:p>
          <a:p>
            <a:pPr lvl="1"/>
            <a:r>
              <a:rPr lang="en-US" dirty="0" smtClean="0"/>
              <a:t>Human-machine communication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Extracting information from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Languages pervades almost all human activities</a:t>
            </a:r>
          </a:p>
          <a:p>
            <a:pPr lvl="1"/>
            <a:r>
              <a:rPr lang="en-US" dirty="0" smtClean="0"/>
              <a:t>Reading, writing, speaking, listening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Voice-actuated interfaces</a:t>
            </a:r>
          </a:p>
          <a:p>
            <a:pPr lvl="1"/>
            <a:r>
              <a:rPr lang="en-US" dirty="0" smtClean="0"/>
              <a:t>Remote controls, virtual assistants, accessibility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We have tons of text data</a:t>
            </a:r>
          </a:p>
          <a:p>
            <a:pPr lvl="1"/>
            <a:r>
              <a:rPr lang="en-US" dirty="0" smtClean="0"/>
              <a:t>Social networks, blogs, electronic health care records, publications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NLP bridges all these areas to create interesting applications</a:t>
            </a:r>
          </a:p>
          <a:p>
            <a:r>
              <a:rPr lang="en-US" dirty="0" smtClean="0"/>
              <a:t>NLP is challenging!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NLP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91504"/>
          </a:xfrm>
        </p:spPr>
        <p:txBody>
          <a:bodyPr>
            <a:normAutofit/>
          </a:bodyPr>
          <a:lstStyle/>
          <a:p>
            <a:r>
              <a:rPr lang="en-US" dirty="0" smtClean="0"/>
              <a:t>Language is </a:t>
            </a:r>
            <a:r>
              <a:rPr lang="en-US" b="1" dirty="0" smtClean="0"/>
              <a:t>ambiguous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Jurafsky</a:t>
            </a:r>
            <a:r>
              <a:rPr lang="en-US" dirty="0" smtClean="0"/>
              <a:t> book:  </a:t>
            </a:r>
            <a:r>
              <a:rPr lang="en-US" i="1" dirty="0" smtClean="0"/>
              <a:t>“I made her duck” </a:t>
            </a:r>
            <a:r>
              <a:rPr lang="en-US" dirty="0" smtClean="0"/>
              <a:t>could mean</a:t>
            </a:r>
          </a:p>
          <a:p>
            <a:pPr lvl="1"/>
            <a:r>
              <a:rPr lang="en-US" dirty="0" smtClean="0"/>
              <a:t>I cooked waterfowl for her.</a:t>
            </a:r>
          </a:p>
          <a:p>
            <a:pPr lvl="1"/>
            <a:r>
              <a:rPr lang="en-US" dirty="0" smtClean="0"/>
              <a:t>I cooked the waterfowl that belongs to her.</a:t>
            </a:r>
          </a:p>
          <a:p>
            <a:pPr lvl="1"/>
            <a:r>
              <a:rPr lang="en-US" dirty="0" smtClean="0"/>
              <a:t>I created the (plaster?) duck she owns.</a:t>
            </a:r>
          </a:p>
          <a:p>
            <a:pPr lvl="1"/>
            <a:r>
              <a:rPr lang="en-US" dirty="0" smtClean="0"/>
              <a:t>I caused her to quickly lower her head or body.</a:t>
            </a:r>
          </a:p>
          <a:p>
            <a:pPr lvl="1"/>
            <a:r>
              <a:rPr lang="en-US" dirty="0" smtClean="0"/>
              <a:t>I waved a magic wand and turned her into waterfowl.</a:t>
            </a:r>
          </a:p>
          <a:p>
            <a:r>
              <a:rPr lang="en-US" dirty="0" err="1" smtClean="0"/>
              <a:t>Nevermind</a:t>
            </a:r>
            <a:r>
              <a:rPr lang="en-US" dirty="0"/>
              <a:t> the infamous </a:t>
            </a:r>
            <a:r>
              <a:rPr lang="en-US" i="1" dirty="0"/>
              <a:t>“Buffalo buffalo Buffalo buffalo buffalo buffalo Buffalo </a:t>
            </a:r>
            <a:r>
              <a:rPr lang="en-US" i="1" dirty="0" smtClean="0"/>
              <a:t>buffalo”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409" y="2388662"/>
            <a:ext cx="4787181" cy="3101983"/>
          </a:xfrm>
        </p:spPr>
        <p:txBody>
          <a:bodyPr/>
          <a:lstStyle/>
          <a:p>
            <a:r>
              <a:rPr lang="en-US" i="1" dirty="0" smtClean="0"/>
              <a:t>“I shot an elephant in my pajamas.”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65" y="2924629"/>
            <a:ext cx="6343670" cy="39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NLP Challenging?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Ambiguity of language exists at every level</a:t>
            </a:r>
          </a:p>
          <a:p>
            <a:pPr lvl="1"/>
            <a:r>
              <a:rPr lang="en-US" dirty="0" smtClean="0"/>
              <a:t>Lexical (word meaning)</a:t>
            </a:r>
          </a:p>
          <a:p>
            <a:pPr lvl="1"/>
            <a:r>
              <a:rPr lang="en-US" dirty="0" smtClean="0"/>
              <a:t>Syntactic</a:t>
            </a:r>
          </a:p>
          <a:p>
            <a:pPr lvl="1"/>
            <a:r>
              <a:rPr lang="en-US" dirty="0" smtClean="0"/>
              <a:t>Semantic</a:t>
            </a:r>
          </a:p>
          <a:p>
            <a:pPr lvl="1"/>
            <a:r>
              <a:rPr lang="en-US" dirty="0" smtClean="0"/>
              <a:t>Discourse (conversations)</a:t>
            </a:r>
          </a:p>
          <a:p>
            <a:r>
              <a:rPr lang="en-US" dirty="0" smtClean="0"/>
              <a:t>Natural languages are fuzzy</a:t>
            </a:r>
          </a:p>
          <a:p>
            <a:r>
              <a:rPr lang="en-US" dirty="0" smtClean="0"/>
              <a:t>Natural languages rely on </a:t>
            </a:r>
            <a:r>
              <a:rPr lang="en-US" i="1" dirty="0" smtClean="0"/>
              <a:t>a priori</a:t>
            </a:r>
            <a:r>
              <a:rPr lang="en-US" dirty="0" smtClean="0"/>
              <a:t> knowledge of the surrounding world</a:t>
            </a:r>
          </a:p>
          <a:p>
            <a:pPr lvl="1"/>
            <a:r>
              <a:rPr lang="en-US" dirty="0" smtClean="0"/>
              <a:t>E.g., it is unlikely that an elephant will wear pajamas</a:t>
            </a:r>
          </a:p>
        </p:txBody>
      </p:sp>
    </p:spTree>
    <p:extLst>
      <p:ext uri="{BB962C8B-B14F-4D97-AF65-F5344CB8AC3E}">
        <p14:creationId xmlns:p14="http://schemas.microsoft.com/office/powerpoint/2010/main" val="21340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History of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153412"/>
            <a:ext cx="7729728" cy="47045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1940s and 1950s</a:t>
            </a:r>
          </a:p>
          <a:p>
            <a:pPr lvl="1"/>
            <a:r>
              <a:rPr lang="en-US" dirty="0" smtClean="0"/>
              <a:t>Foundational insights</a:t>
            </a:r>
          </a:p>
          <a:p>
            <a:pPr lvl="1"/>
            <a:r>
              <a:rPr lang="en-US" dirty="0" smtClean="0"/>
              <a:t>Automaton</a:t>
            </a:r>
          </a:p>
          <a:p>
            <a:pPr lvl="1"/>
            <a:r>
              <a:rPr lang="en-US" dirty="0" smtClean="0"/>
              <a:t>Probabilistic and information-theoretic models</a:t>
            </a:r>
          </a:p>
          <a:p>
            <a:r>
              <a:rPr lang="en-US" dirty="0" smtClean="0"/>
              <a:t>1957-1970</a:t>
            </a:r>
          </a:p>
          <a:p>
            <a:pPr lvl="1"/>
            <a:r>
              <a:rPr lang="en-US" dirty="0" smtClean="0"/>
              <a:t>Two camps: symbolic (Chomsky </a:t>
            </a:r>
            <a:r>
              <a:rPr lang="en-US" i="1" dirty="0" smtClean="0"/>
              <a:t>et al</a:t>
            </a:r>
            <a:r>
              <a:rPr lang="en-US" dirty="0" smtClean="0"/>
              <a:t>, formal language theory and generative syntax) and stochastic (pure statistics)</a:t>
            </a:r>
          </a:p>
          <a:p>
            <a:r>
              <a:rPr lang="en-US" dirty="0" smtClean="0"/>
              <a:t>1970-1983</a:t>
            </a:r>
          </a:p>
          <a:p>
            <a:pPr lvl="1"/>
            <a:r>
              <a:rPr lang="en-US" dirty="0" smtClean="0"/>
              <a:t>Four paradigms, explosion in research into NLP</a:t>
            </a:r>
          </a:p>
          <a:p>
            <a:pPr lvl="1"/>
            <a:r>
              <a:rPr lang="en-US" dirty="0" smtClean="0"/>
              <a:t>Stochastic, logic-based, natural language understanding (knowledge models), discourse modeling</a:t>
            </a:r>
          </a:p>
          <a:p>
            <a:r>
              <a:rPr lang="en-US" dirty="0" smtClean="0"/>
              <a:t>1983-1993</a:t>
            </a:r>
          </a:p>
          <a:p>
            <a:pPr lvl="1"/>
            <a:r>
              <a:rPr lang="en-US" dirty="0" smtClean="0"/>
              <a:t>Empiricism and finite state models, redux</a:t>
            </a:r>
          </a:p>
          <a:p>
            <a:r>
              <a:rPr lang="en-US" dirty="0" smtClean="0"/>
              <a:t>1994-1999</a:t>
            </a:r>
          </a:p>
          <a:p>
            <a:pPr lvl="1"/>
            <a:r>
              <a:rPr lang="en-US" dirty="0" smtClean="0"/>
              <a:t>The fields come together: probabilistic and data-driven models become the standard</a:t>
            </a:r>
          </a:p>
          <a:p>
            <a:r>
              <a:rPr lang="en-US" dirty="0" smtClean="0"/>
              <a:t>2000-present</a:t>
            </a:r>
          </a:p>
          <a:p>
            <a:pPr lvl="1"/>
            <a:r>
              <a:rPr lang="en-US" dirty="0" smtClean="0"/>
              <a:t>The Rise of the Planet of the Crystal Skull of Machine Learning</a:t>
            </a:r>
          </a:p>
          <a:p>
            <a:pPr lvl="1"/>
            <a:r>
              <a:rPr lang="en-US" dirty="0" smtClean="0"/>
              <a:t>Large amount of digital data available</a:t>
            </a:r>
          </a:p>
          <a:p>
            <a:pPr lvl="1"/>
            <a:r>
              <a:rPr lang="en-US" dirty="0" smtClean="0"/>
              <a:t>Widespread availability of high-performance computing hardware</a:t>
            </a:r>
          </a:p>
        </p:txBody>
      </p:sp>
    </p:spTree>
    <p:extLst>
      <p:ext uri="{BB962C8B-B14F-4D97-AF65-F5344CB8AC3E}">
        <p14:creationId xmlns:p14="http://schemas.microsoft.com/office/powerpoint/2010/main" val="1915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NLP Tasks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1010"/>
          <a:stretch/>
        </p:blipFill>
        <p:spPr>
          <a:xfrm>
            <a:off x="1961573" y="2612570"/>
            <a:ext cx="8102600" cy="36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259</TotalTime>
  <Words>1082</Words>
  <Application>Microsoft Macintosh PowerPoint</Application>
  <PresentationFormat>Widescreen</PresentationFormat>
  <Paragraphs>174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Gill Sans MT</vt:lpstr>
      <vt:lpstr>Mangal</vt:lpstr>
      <vt:lpstr>Arial</vt:lpstr>
      <vt:lpstr>Parcel</vt:lpstr>
      <vt:lpstr>Natural Language Processing</vt:lpstr>
      <vt:lpstr>Google “natural language processing”</vt:lpstr>
      <vt:lpstr>What is NLP?</vt:lpstr>
      <vt:lpstr>Why NLP?</vt:lpstr>
      <vt:lpstr>Why is NLP Challenging?</vt:lpstr>
      <vt:lpstr>Why is NLP Challenging?</vt:lpstr>
      <vt:lpstr>Why is NLP Challenging?</vt:lpstr>
      <vt:lpstr>Brief History of NLP</vt:lpstr>
      <vt:lpstr>Common NLP Tasks</vt:lpstr>
      <vt:lpstr>Word Segmentation</vt:lpstr>
      <vt:lpstr>Word Segmentation</vt:lpstr>
      <vt:lpstr>Word Segmentation</vt:lpstr>
      <vt:lpstr>POS Tagging</vt:lpstr>
      <vt:lpstr>Sequence Labeling</vt:lpstr>
      <vt:lpstr>Probabilistic sequence Models</vt:lpstr>
      <vt:lpstr>Syntax Analysis</vt:lpstr>
      <vt:lpstr>Syntax Analysis</vt:lpstr>
      <vt:lpstr>Approaches to Syntax Analysis</vt:lpstr>
      <vt:lpstr>Semantic Analysis</vt:lpstr>
      <vt:lpstr>Semantic Analysis Techniques</vt:lpstr>
      <vt:lpstr>Semantic Analysis Techniques</vt:lpstr>
      <vt:lpstr>Semantic Analysis Techniques</vt:lpstr>
      <vt:lpstr>Semantic Analysis Techniques</vt:lpstr>
      <vt:lpstr>Semantic Analysis Techniques</vt:lpstr>
      <vt:lpstr>Project 0</vt:lpstr>
      <vt:lpstr>Project 0</vt:lpstr>
      <vt:lpstr>References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Shannon Quinn</dc:creator>
  <cp:lastModifiedBy>Shannon Quinn</cp:lastModifiedBy>
  <cp:revision>65</cp:revision>
  <dcterms:created xsi:type="dcterms:W3CDTF">2018-01-08T19:30:24Z</dcterms:created>
  <dcterms:modified xsi:type="dcterms:W3CDTF">2018-01-10T00:03:05Z</dcterms:modified>
</cp:coreProperties>
</file>